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  <p:sldId id="257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0" d="100"/>
          <a:sy n="100" d="100"/>
        </p:scale>
        <p:origin x="-84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7D0E7-1B60-AC47-84E6-4C4FD9B8F932}" type="datetimeFigureOut">
              <a:rPr lang="en-US" smtClean="0"/>
              <a:t>1/27/17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7887B-E8F2-2C49-BC61-6DC8A1A407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937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7D0E7-1B60-AC47-84E6-4C4FD9B8F932}" type="datetimeFigureOut">
              <a:rPr lang="en-US" smtClean="0"/>
              <a:t>1/27/17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7887B-E8F2-2C49-BC61-6DC8A1A407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318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7D0E7-1B60-AC47-84E6-4C4FD9B8F932}" type="datetimeFigureOut">
              <a:rPr lang="en-US" smtClean="0"/>
              <a:t>1/27/17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7887B-E8F2-2C49-BC61-6DC8A1A407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383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7D0E7-1B60-AC47-84E6-4C4FD9B8F932}" type="datetimeFigureOut">
              <a:rPr lang="en-US" smtClean="0"/>
              <a:t>1/27/17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7887B-E8F2-2C49-BC61-6DC8A1A407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271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7D0E7-1B60-AC47-84E6-4C4FD9B8F932}" type="datetimeFigureOut">
              <a:rPr lang="en-US" smtClean="0"/>
              <a:t>1/27/17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7887B-E8F2-2C49-BC61-6DC8A1A407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749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7D0E7-1B60-AC47-84E6-4C4FD9B8F932}" type="datetimeFigureOut">
              <a:rPr lang="en-US" smtClean="0"/>
              <a:t>1/27/17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7887B-E8F2-2C49-BC61-6DC8A1A407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9859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7D0E7-1B60-AC47-84E6-4C4FD9B8F932}" type="datetimeFigureOut">
              <a:rPr lang="en-US" smtClean="0"/>
              <a:t>1/27/17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7887B-E8F2-2C49-BC61-6DC8A1A407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143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7D0E7-1B60-AC47-84E6-4C4FD9B8F932}" type="datetimeFigureOut">
              <a:rPr lang="en-US" smtClean="0"/>
              <a:t>1/27/17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7887B-E8F2-2C49-BC61-6DC8A1A407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23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7D0E7-1B60-AC47-84E6-4C4FD9B8F932}" type="datetimeFigureOut">
              <a:rPr lang="en-US" smtClean="0"/>
              <a:t>1/27/17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7887B-E8F2-2C49-BC61-6DC8A1A407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606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7D0E7-1B60-AC47-84E6-4C4FD9B8F932}" type="datetimeFigureOut">
              <a:rPr lang="en-US" smtClean="0"/>
              <a:t>1/27/17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7887B-E8F2-2C49-BC61-6DC8A1A407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212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7D0E7-1B60-AC47-84E6-4C4FD9B8F932}" type="datetimeFigureOut">
              <a:rPr lang="en-US" smtClean="0"/>
              <a:t>1/27/17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7887B-E8F2-2C49-BC61-6DC8A1A407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623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77D0E7-1B60-AC47-84E6-4C4FD9B8F932}" type="datetimeFigureOut">
              <a:rPr lang="en-US" smtClean="0"/>
              <a:t>1/27/17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7887B-E8F2-2C49-BC61-6DC8A1A407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914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Arial Black"/>
                <a:cs typeface="Arial Black"/>
              </a:rPr>
              <a:t>The Magical Chi Square</a:t>
            </a:r>
            <a:endParaRPr lang="en-US" sz="2800" dirty="0">
              <a:latin typeface="Arial Black"/>
              <a:cs typeface="Arial Black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52322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rial Black"/>
                <a:cs typeface="Arial Black"/>
              </a:rPr>
              <a:t>I.  What is it?</a:t>
            </a:r>
          </a:p>
          <a:p>
            <a:pPr>
              <a:tabLst>
                <a:tab pos="406400" algn="l"/>
                <a:tab pos="968375" algn="l"/>
              </a:tabLst>
            </a:pPr>
            <a:r>
              <a:rPr lang="en-US" sz="2400" dirty="0" smtClean="0">
                <a:latin typeface="Arial Black"/>
                <a:cs typeface="Arial Black"/>
              </a:rPr>
              <a:t>	A.  A statistical test used to compare observed 			data with expected data according to a 					hypothesis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2001222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rial Black"/>
                <a:cs typeface="Arial Black"/>
              </a:rPr>
              <a:t>II.  Purpose</a:t>
            </a:r>
          </a:p>
          <a:p>
            <a:pPr>
              <a:tabLst>
                <a:tab pos="511175" algn="l"/>
                <a:tab pos="1035050" algn="l"/>
              </a:tabLst>
            </a:pPr>
            <a:r>
              <a:rPr lang="en-US" sz="2400" dirty="0" smtClean="0">
                <a:latin typeface="Arial Black"/>
                <a:cs typeface="Arial Black"/>
              </a:rPr>
              <a:t>	A.  To determine if the difference in data between 		expected and observed is due to chance or 			some other factor</a:t>
            </a:r>
          </a:p>
          <a:p>
            <a:pPr>
              <a:tabLst>
                <a:tab pos="1035050" algn="l"/>
                <a:tab pos="1544638" algn="l"/>
              </a:tabLst>
            </a:pPr>
            <a:r>
              <a:rPr lang="en-US" sz="2400" dirty="0" smtClean="0">
                <a:latin typeface="Arial Black"/>
                <a:cs typeface="Arial Black"/>
              </a:rPr>
              <a:t>	1.  As a scientist we except chance, we 					CANNOT except “some other factor”</a:t>
            </a:r>
            <a:endParaRPr lang="en-US" sz="2400" dirty="0">
              <a:latin typeface="Arial Black"/>
              <a:cs typeface="Arial Black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208141"/>
            <a:ext cx="91440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511175" algn="l"/>
              </a:tabLst>
            </a:pPr>
            <a:r>
              <a:rPr lang="en-US" sz="2400" dirty="0" smtClean="0">
                <a:latin typeface="Arial Black"/>
                <a:cs typeface="Arial Black"/>
              </a:rPr>
              <a:t>	B.  Example</a:t>
            </a:r>
          </a:p>
          <a:p>
            <a:pPr>
              <a:tabLst>
                <a:tab pos="1035050" algn="l"/>
                <a:tab pos="1544638" algn="l"/>
              </a:tabLst>
            </a:pPr>
            <a:r>
              <a:rPr lang="en-US" sz="2400" dirty="0" smtClean="0">
                <a:latin typeface="Arial Black"/>
                <a:cs typeface="Arial Black"/>
              </a:rPr>
              <a:t>	1.  Cross= </a:t>
            </a:r>
            <a:r>
              <a:rPr lang="en-US" sz="2400" dirty="0" err="1" smtClean="0">
                <a:latin typeface="Arial Black"/>
                <a:cs typeface="Arial Black"/>
              </a:rPr>
              <a:t>Gg</a:t>
            </a:r>
            <a:r>
              <a:rPr lang="en-US" sz="2400" dirty="0" smtClean="0">
                <a:latin typeface="Arial Black"/>
                <a:cs typeface="Arial Black"/>
              </a:rPr>
              <a:t> x </a:t>
            </a:r>
            <a:r>
              <a:rPr lang="en-US" sz="2400" dirty="0" err="1" smtClean="0">
                <a:latin typeface="Arial Black"/>
                <a:cs typeface="Arial Black"/>
              </a:rPr>
              <a:t>Gg</a:t>
            </a:r>
            <a:r>
              <a:rPr lang="en-US" sz="2400" dirty="0" smtClean="0">
                <a:latin typeface="Arial Black"/>
                <a:cs typeface="Arial Black"/>
                <a:sym typeface="Wingdings"/>
              </a:rPr>
              <a:t> Green dominant over 				</a:t>
            </a:r>
            <a:r>
              <a:rPr lang="en-US" sz="2400" dirty="0" smtClean="0">
                <a:latin typeface="Arial Black"/>
                <a:cs typeface="Arial Black"/>
                <a:sym typeface="Wingdings"/>
              </a:rPr>
              <a:t>yellow</a:t>
            </a:r>
            <a:endParaRPr lang="en-US" sz="2400" dirty="0" smtClean="0">
              <a:latin typeface="Arial Black"/>
              <a:cs typeface="Arial Black"/>
              <a:sym typeface="Wingding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5268769"/>
            <a:ext cx="91440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544638" algn="l"/>
              </a:tabLst>
            </a:pPr>
            <a:r>
              <a:rPr lang="en-US" sz="2400" dirty="0">
                <a:latin typeface="Arial Black"/>
                <a:cs typeface="Arial Black"/>
                <a:sym typeface="Wingdings"/>
              </a:rPr>
              <a:t>Population: 880 639 green 241 yellow</a:t>
            </a:r>
          </a:p>
          <a:p>
            <a:pPr>
              <a:tabLst>
                <a:tab pos="1035050" algn="l"/>
                <a:tab pos="1544638" algn="l"/>
              </a:tabLst>
            </a:pPr>
            <a:r>
              <a:rPr lang="en-US" sz="2400" dirty="0">
                <a:latin typeface="Arial Black"/>
                <a:cs typeface="Arial Black"/>
                <a:sym typeface="Wingdings"/>
              </a:rPr>
              <a:t>	2.  Is the difference due to chance 						(acceptable) or some other factor (not 				acceptable)</a:t>
            </a:r>
            <a:endParaRPr lang="en-US" sz="2400" dirty="0">
              <a:latin typeface="Arial Black"/>
              <a:cs typeface="Arial Black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57492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7097572"/>
              </p:ext>
            </p:extLst>
          </p:nvPr>
        </p:nvGraphicFramePr>
        <p:xfrm>
          <a:off x="0" y="0"/>
          <a:ext cx="91440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Conditions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Observed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Expected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(o-e)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(o-e)</a:t>
                      </a:r>
                      <a:r>
                        <a:rPr lang="en-US" baseline="30000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(o-e)</a:t>
                      </a:r>
                      <a:r>
                        <a:rPr lang="en-US" baseline="30000" dirty="0" smtClean="0"/>
                        <a:t>2</a:t>
                      </a:r>
                      <a:r>
                        <a:rPr lang="en-US" baseline="0" dirty="0" smtClean="0"/>
                        <a:t> / 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Green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Yellow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2862392"/>
              </p:ext>
            </p:extLst>
          </p:nvPr>
        </p:nvGraphicFramePr>
        <p:xfrm>
          <a:off x="0" y="0"/>
          <a:ext cx="91440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Conditions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Observed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Expected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(o-e)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(o-e)</a:t>
                      </a:r>
                      <a:r>
                        <a:rPr lang="en-US" baseline="30000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(o-e)</a:t>
                      </a:r>
                      <a:r>
                        <a:rPr lang="en-US" baseline="30000" dirty="0" smtClean="0"/>
                        <a:t>2</a:t>
                      </a:r>
                      <a:r>
                        <a:rPr lang="en-US" baseline="0" dirty="0" smtClean="0"/>
                        <a:t> / 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Green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639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Yellow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241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1148899"/>
              </p:ext>
            </p:extLst>
          </p:nvPr>
        </p:nvGraphicFramePr>
        <p:xfrm>
          <a:off x="0" y="0"/>
          <a:ext cx="91440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Conditions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Observed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Expected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(o-e)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(o-e)</a:t>
                      </a:r>
                      <a:r>
                        <a:rPr lang="en-US" baseline="30000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(o-e)</a:t>
                      </a:r>
                      <a:r>
                        <a:rPr lang="en-US" baseline="30000" dirty="0" smtClean="0"/>
                        <a:t>2</a:t>
                      </a:r>
                      <a:r>
                        <a:rPr lang="en-US" baseline="0" dirty="0" smtClean="0"/>
                        <a:t> / 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Green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639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660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Yellow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241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6082369"/>
              </p:ext>
            </p:extLst>
          </p:nvPr>
        </p:nvGraphicFramePr>
        <p:xfrm>
          <a:off x="0" y="5080"/>
          <a:ext cx="9144000" cy="1478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  <a:gridCol w="1524000"/>
                <a:gridCol w="1524000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Conditions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Observed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Expected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(o-e)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(o-e)</a:t>
                      </a:r>
                      <a:r>
                        <a:rPr lang="en-US" baseline="30000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(o-e)</a:t>
                      </a:r>
                      <a:r>
                        <a:rPr lang="en-US" baseline="30000" dirty="0" smtClean="0"/>
                        <a:t>2</a:t>
                      </a:r>
                      <a:r>
                        <a:rPr lang="en-US" baseline="0" dirty="0" smtClean="0"/>
                        <a:t> / 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Green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639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660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Yellow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241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068793"/>
              </p:ext>
            </p:extLst>
          </p:nvPr>
        </p:nvGraphicFramePr>
        <p:xfrm>
          <a:off x="0" y="0"/>
          <a:ext cx="9144000" cy="1478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  <a:gridCol w="1524000"/>
                <a:gridCol w="1524000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Conditions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Observed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Expected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(o-e)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(o-e)</a:t>
                      </a:r>
                      <a:r>
                        <a:rPr lang="en-US" baseline="30000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(o-e)</a:t>
                      </a:r>
                      <a:r>
                        <a:rPr lang="en-US" baseline="30000" dirty="0" smtClean="0"/>
                        <a:t>2</a:t>
                      </a:r>
                      <a:r>
                        <a:rPr lang="en-US" baseline="0" dirty="0" smtClean="0"/>
                        <a:t> / 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Green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639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660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441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Yellow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241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441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9871040"/>
              </p:ext>
            </p:extLst>
          </p:nvPr>
        </p:nvGraphicFramePr>
        <p:xfrm>
          <a:off x="0" y="0"/>
          <a:ext cx="9144000" cy="1478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  <a:gridCol w="1524000"/>
                <a:gridCol w="1524000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Conditions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Observed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Expected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(o-e)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(o-e)</a:t>
                      </a:r>
                      <a:r>
                        <a:rPr lang="en-US" baseline="30000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(o-e)</a:t>
                      </a:r>
                      <a:r>
                        <a:rPr lang="en-US" baseline="30000" dirty="0" smtClean="0"/>
                        <a:t>2</a:t>
                      </a:r>
                      <a:r>
                        <a:rPr lang="en-US" baseline="0" dirty="0" smtClean="0"/>
                        <a:t> / 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Green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639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660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441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.66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Yellow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241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441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2.00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8470258"/>
              </p:ext>
            </p:extLst>
          </p:nvPr>
        </p:nvGraphicFramePr>
        <p:xfrm>
          <a:off x="0" y="5080"/>
          <a:ext cx="9144000" cy="1478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  <a:gridCol w="1524000"/>
                <a:gridCol w="1524000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Conditions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Observed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Expected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(o-e)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(o-e)</a:t>
                      </a:r>
                      <a:r>
                        <a:rPr lang="en-US" baseline="30000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(o-e)</a:t>
                      </a:r>
                      <a:r>
                        <a:rPr lang="en-US" baseline="30000" dirty="0" smtClean="0"/>
                        <a:t>2</a:t>
                      </a:r>
                      <a:r>
                        <a:rPr lang="en-US" baseline="0" dirty="0" smtClean="0"/>
                        <a:t> / 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Green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639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660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441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.66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Yellow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241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441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2.00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aseline="0" dirty="0" smtClean="0"/>
                        <a:t>   X</a:t>
                      </a:r>
                      <a:r>
                        <a:rPr lang="en-US" baseline="30000" dirty="0" smtClean="0"/>
                        <a:t>2</a:t>
                      </a:r>
                      <a:r>
                        <a:rPr lang="en-US" baseline="0" dirty="0" smtClean="0"/>
                        <a:t>=2.66</a:t>
                      </a:r>
                      <a:endParaRPr lang="en-US" baseline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2499023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rial Black"/>
                <a:cs typeface="Arial Black"/>
              </a:rPr>
              <a:t>III.  Calculating</a:t>
            </a:r>
          </a:p>
          <a:p>
            <a:pPr>
              <a:tabLst>
                <a:tab pos="635000" algn="l"/>
              </a:tabLst>
            </a:pPr>
            <a:r>
              <a:rPr lang="en-US" sz="2400" dirty="0" smtClean="0">
                <a:latin typeface="Arial Black"/>
                <a:cs typeface="Arial Black"/>
              </a:rPr>
              <a:t>	A.  Create table and fill in observed data </a:t>
            </a:r>
            <a:endParaRPr lang="en-US" sz="2400" dirty="0">
              <a:latin typeface="Arial Black"/>
              <a:cs typeface="Arial Black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321523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35000" algn="l"/>
              </a:tabLst>
            </a:pPr>
            <a:r>
              <a:rPr lang="en-US" sz="2400" dirty="0" smtClean="0">
                <a:latin typeface="Arial Black"/>
                <a:cs typeface="Arial Black"/>
              </a:rPr>
              <a:t>	B.  Determine expected data</a:t>
            </a:r>
            <a:endParaRPr lang="en-US" sz="2400" dirty="0">
              <a:latin typeface="Arial Black"/>
              <a:cs typeface="Arial Black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3627102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35000" algn="l"/>
              </a:tabLst>
            </a:pPr>
            <a:r>
              <a:rPr lang="en-US" sz="2400" dirty="0" smtClean="0">
                <a:latin typeface="Arial Black"/>
                <a:cs typeface="Arial Black"/>
              </a:rPr>
              <a:t>	C.  Complete the rest of the table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0" y="1668026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Apple Chancery"/>
                <a:cs typeface="Apple Chancery"/>
              </a:rPr>
              <a:t>X</a:t>
            </a:r>
            <a:r>
              <a:rPr lang="en-US" sz="2400" baseline="30000" dirty="0" smtClean="0">
                <a:latin typeface="Arial Black"/>
                <a:cs typeface="Arial Black"/>
              </a:rPr>
              <a:t>2</a:t>
            </a:r>
            <a:r>
              <a:rPr lang="en-US" sz="2400" dirty="0" smtClean="0">
                <a:latin typeface="Arial Black"/>
                <a:cs typeface="Arial Black"/>
              </a:rPr>
              <a:t>=</a:t>
            </a:r>
            <a:r>
              <a:rPr lang="en-US" sz="2400" dirty="0" err="1" smtClean="0">
                <a:latin typeface="Arial Black"/>
                <a:ea typeface="Lucida Grande"/>
                <a:cs typeface="Arial Black"/>
              </a:rPr>
              <a:t>Σ</a:t>
            </a:r>
            <a:r>
              <a:rPr lang="en-US" sz="2400" u="sng" dirty="0" smtClean="0">
                <a:latin typeface="Arial Black"/>
                <a:ea typeface="Lucida Grande"/>
                <a:cs typeface="Arial Black"/>
              </a:rPr>
              <a:t>(o-e)</a:t>
            </a:r>
            <a:r>
              <a:rPr lang="en-US" sz="2400" u="sng" baseline="30000" dirty="0" smtClean="0">
                <a:latin typeface="Arial Black"/>
                <a:ea typeface="Lucida Grande"/>
                <a:cs typeface="Arial Black"/>
              </a:rPr>
              <a:t>2</a:t>
            </a:r>
            <a:endParaRPr lang="en-US" sz="2400" u="sng" dirty="0" smtClean="0">
              <a:latin typeface="Arial Black"/>
              <a:ea typeface="Lucida Grande"/>
              <a:cs typeface="Arial Black"/>
            </a:endParaRPr>
          </a:p>
          <a:p>
            <a:pPr algn="ctr"/>
            <a:r>
              <a:rPr lang="en-US" sz="2400" b="1" dirty="0" smtClean="0">
                <a:latin typeface="Arial Black"/>
                <a:ea typeface="Lucida Grande"/>
                <a:cs typeface="Arial Black"/>
              </a:rPr>
              <a:t>      </a:t>
            </a:r>
            <a:r>
              <a:rPr lang="en-US" sz="2400" dirty="0" smtClean="0">
                <a:latin typeface="Arial Black"/>
                <a:ea typeface="Lucida Grande"/>
                <a:cs typeface="Arial Black"/>
              </a:rPr>
              <a:t>e</a:t>
            </a:r>
            <a:endParaRPr lang="en-US" sz="2400" dirty="0">
              <a:latin typeface="Arial Black"/>
              <a:cs typeface="Arial Black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0" y="4088767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35000" algn="l"/>
                <a:tab pos="1204913" algn="l"/>
              </a:tabLst>
            </a:pPr>
            <a:r>
              <a:rPr lang="en-US" dirty="0">
                <a:latin typeface="Arial Black"/>
                <a:cs typeface="Arial Black"/>
              </a:rPr>
              <a:t>	</a:t>
            </a:r>
            <a:r>
              <a:rPr lang="en-US" sz="2400" dirty="0">
                <a:latin typeface="Arial Black"/>
                <a:cs typeface="Arial Black"/>
              </a:rPr>
              <a:t>D.  Compare your X</a:t>
            </a:r>
            <a:r>
              <a:rPr lang="en-US" sz="2400" baseline="30000" dirty="0">
                <a:latin typeface="Arial Black"/>
                <a:cs typeface="Arial Black"/>
              </a:rPr>
              <a:t>2</a:t>
            </a:r>
            <a:r>
              <a:rPr lang="en-US" sz="2400" dirty="0">
                <a:latin typeface="Arial Black"/>
                <a:cs typeface="Arial Black"/>
              </a:rPr>
              <a:t> to the critical value on the 			Chi-square distribution </a:t>
            </a:r>
            <a:r>
              <a:rPr lang="en-US" sz="2400" dirty="0" smtClean="0">
                <a:latin typeface="Arial Black"/>
                <a:cs typeface="Arial Black"/>
              </a:rPr>
              <a:t>table</a:t>
            </a:r>
          </a:p>
          <a:p>
            <a:pPr>
              <a:tabLst>
                <a:tab pos="635000" algn="l"/>
                <a:tab pos="1204913" algn="l"/>
              </a:tabLst>
            </a:pPr>
            <a:r>
              <a:rPr lang="en-US" sz="2400" dirty="0">
                <a:latin typeface="Arial Black"/>
                <a:cs typeface="Arial Black"/>
              </a:rPr>
              <a:t>	</a:t>
            </a:r>
            <a:r>
              <a:rPr lang="en-US" sz="2400" dirty="0" smtClean="0">
                <a:latin typeface="Arial Black"/>
                <a:cs typeface="Arial Black"/>
              </a:rPr>
              <a:t>	1.  Determine your degrees of freedom (</a:t>
            </a:r>
            <a:r>
              <a:rPr lang="en-US" sz="2400" dirty="0" err="1" smtClean="0">
                <a:latin typeface="Arial Black"/>
                <a:cs typeface="Arial Black"/>
              </a:rPr>
              <a:t>df</a:t>
            </a:r>
            <a:r>
              <a:rPr lang="en-US" sz="2400" dirty="0" smtClean="0">
                <a:latin typeface="Arial Black"/>
                <a:cs typeface="Arial Black"/>
              </a:rPr>
              <a:t>)</a:t>
            </a:r>
          </a:p>
          <a:p>
            <a:pPr>
              <a:tabLst>
                <a:tab pos="635000" algn="l"/>
                <a:tab pos="1204913" algn="l"/>
                <a:tab pos="1714500" algn="l"/>
              </a:tabLst>
            </a:pPr>
            <a:r>
              <a:rPr lang="en-US" sz="2400" dirty="0" smtClean="0">
                <a:latin typeface="Arial Black"/>
                <a:cs typeface="Arial Black"/>
              </a:rPr>
              <a:t>			a.  Number of conditions minus 1</a:t>
            </a:r>
            <a:endParaRPr lang="en-US" sz="2400" dirty="0">
              <a:latin typeface="Arial Black"/>
              <a:cs typeface="Arial Black"/>
            </a:endParaRPr>
          </a:p>
          <a:p>
            <a:pPr>
              <a:tabLst>
                <a:tab pos="635000" algn="l"/>
                <a:tab pos="1204913" algn="l"/>
                <a:tab pos="1711325" algn="l"/>
              </a:tabLst>
            </a:pPr>
            <a:r>
              <a:rPr lang="en-US" sz="2400" dirty="0">
                <a:latin typeface="Arial Black"/>
                <a:cs typeface="Arial Black"/>
              </a:rPr>
              <a:t>		</a:t>
            </a:r>
            <a:r>
              <a:rPr lang="en-US" sz="2400" dirty="0" smtClean="0">
                <a:latin typeface="Arial Black"/>
                <a:cs typeface="Arial Black"/>
              </a:rPr>
              <a:t>2.  </a:t>
            </a:r>
            <a:r>
              <a:rPr lang="en-US" sz="2400" dirty="0">
                <a:latin typeface="Arial Black"/>
                <a:cs typeface="Arial Black"/>
              </a:rPr>
              <a:t>In science we except nothing greater than 			a probability (p) of </a:t>
            </a:r>
            <a:r>
              <a:rPr lang="en-US" sz="2400" dirty="0" smtClean="0">
                <a:latin typeface="Arial Black"/>
                <a:cs typeface="Arial Black"/>
              </a:rPr>
              <a:t>0.05</a:t>
            </a:r>
            <a:endParaRPr lang="en-US" sz="2400" dirty="0">
              <a:latin typeface="Arial Black"/>
              <a:cs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41460431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7026922"/>
              </p:ext>
            </p:extLst>
          </p:nvPr>
        </p:nvGraphicFramePr>
        <p:xfrm>
          <a:off x="1151008" y="127000"/>
          <a:ext cx="6748392" cy="148336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523163"/>
                <a:gridCol w="1037094"/>
                <a:gridCol w="1000055"/>
                <a:gridCol w="1037094"/>
                <a:gridCol w="1086479"/>
                <a:gridCol w="1064507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Degree of</a:t>
                      </a:r>
                      <a:r>
                        <a:rPr lang="en-US" baseline="0" dirty="0" smtClean="0"/>
                        <a:t> Freedom (</a:t>
                      </a:r>
                      <a:r>
                        <a:rPr lang="en-US" baseline="0" dirty="0" err="1" smtClean="0"/>
                        <a:t>df</a:t>
                      </a:r>
                      <a:r>
                        <a:rPr lang="en-US" baseline="0" dirty="0" smtClean="0"/>
                        <a:t>)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Probability</a:t>
                      </a:r>
                      <a:r>
                        <a:rPr lang="en-US" baseline="0" dirty="0" smtClean="0"/>
                        <a:t> (p)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0.05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3.84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5.99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7.82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9.49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11.07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0.01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6.64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9.21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11.34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13.28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15.09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701800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rial Black"/>
                <a:cs typeface="Arial Black"/>
              </a:rPr>
              <a:t>IV.  Interpreting your results</a:t>
            </a:r>
          </a:p>
          <a:p>
            <a:pPr>
              <a:tabLst>
                <a:tab pos="635000" algn="l"/>
                <a:tab pos="1143000" algn="l"/>
              </a:tabLst>
            </a:pPr>
            <a:r>
              <a:rPr lang="en-US" sz="2400" dirty="0" smtClean="0">
                <a:latin typeface="Arial Black"/>
                <a:cs typeface="Arial Black"/>
              </a:rPr>
              <a:t>	A.  If your </a:t>
            </a:r>
            <a:r>
              <a:rPr lang="en-US" sz="2400" dirty="0" smtClean="0">
                <a:latin typeface="Apple Chancery"/>
                <a:cs typeface="Apple Chancery"/>
              </a:rPr>
              <a:t>X</a:t>
            </a:r>
            <a:r>
              <a:rPr lang="en-US" sz="2400" baseline="30000" dirty="0" smtClean="0">
                <a:latin typeface="Arial Black"/>
                <a:cs typeface="Arial Black"/>
              </a:rPr>
              <a:t>2</a:t>
            </a:r>
            <a:r>
              <a:rPr lang="en-US" sz="2400" dirty="0" smtClean="0">
                <a:latin typeface="Arial Black"/>
                <a:cs typeface="Arial Black"/>
              </a:rPr>
              <a:t> value is lower than the critical 				value than you accept your null hypothesis</a:t>
            </a:r>
          </a:p>
          <a:p>
            <a:pPr>
              <a:tabLst>
                <a:tab pos="635000" algn="l"/>
                <a:tab pos="1143000" algn="l"/>
                <a:tab pos="1663700" algn="l"/>
              </a:tabLst>
            </a:pPr>
            <a:r>
              <a:rPr lang="en-US" sz="2400" dirty="0">
                <a:latin typeface="Arial Black"/>
                <a:cs typeface="Arial Black"/>
              </a:rPr>
              <a:t>	</a:t>
            </a:r>
            <a:r>
              <a:rPr lang="en-US" sz="2400" dirty="0" smtClean="0">
                <a:latin typeface="Arial Black"/>
                <a:cs typeface="Arial Black"/>
              </a:rPr>
              <a:t>	1.  States that there is NO significant difference 			between your expected and observed data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3508652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28650" algn="l"/>
                <a:tab pos="1204913" algn="l"/>
                <a:tab pos="1714500" algn="l"/>
              </a:tabLst>
            </a:pPr>
            <a:r>
              <a:rPr lang="en-US" sz="2400" dirty="0" smtClean="0">
                <a:latin typeface="Arial Black"/>
                <a:cs typeface="Arial Black"/>
              </a:rPr>
              <a:t>	</a:t>
            </a:r>
            <a:r>
              <a:rPr lang="en-US" sz="2400" dirty="0">
                <a:latin typeface="Arial Black"/>
                <a:cs typeface="Arial Black"/>
              </a:rPr>
              <a:t>B</a:t>
            </a:r>
            <a:r>
              <a:rPr lang="en-US" sz="2400" dirty="0" smtClean="0">
                <a:latin typeface="Arial Black"/>
                <a:cs typeface="Arial Black"/>
              </a:rPr>
              <a:t>.  If we accept our null hypothesis we are 				saying that there is NO significant difference 		between our data</a:t>
            </a:r>
          </a:p>
          <a:p>
            <a:pPr>
              <a:tabLst>
                <a:tab pos="1204913" algn="l"/>
                <a:tab pos="1778000" algn="l"/>
              </a:tabLst>
            </a:pPr>
            <a:r>
              <a:rPr lang="en-US" sz="2400" dirty="0" smtClean="0">
                <a:latin typeface="Arial Black"/>
                <a:cs typeface="Arial Black"/>
              </a:rPr>
              <a:t>	</a:t>
            </a:r>
            <a:r>
              <a:rPr lang="en-US" sz="2400" dirty="0">
                <a:latin typeface="Arial Black"/>
                <a:cs typeface="Arial Black"/>
              </a:rPr>
              <a:t>1</a:t>
            </a:r>
            <a:r>
              <a:rPr lang="en-US" sz="2400" dirty="0" smtClean="0">
                <a:latin typeface="Arial Black"/>
                <a:cs typeface="Arial Black"/>
              </a:rPr>
              <a:t>.  The difference is due to chance</a:t>
            </a:r>
            <a:endParaRPr lang="en-US" sz="2400" dirty="0">
              <a:latin typeface="Arial Black"/>
              <a:cs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31765825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28476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628650" algn="l"/>
                <a:tab pos="1204913" algn="l"/>
              </a:tabLst>
            </a:pPr>
            <a:r>
              <a:rPr lang="en-US" sz="2400" dirty="0" smtClean="0">
                <a:latin typeface="Arial Black"/>
                <a:cs typeface="Arial Black"/>
              </a:rPr>
              <a:t>	C.  If we reject our null hypothesis we are saying 		that there IS a significant difference between 		our data</a:t>
            </a:r>
          </a:p>
          <a:p>
            <a:pPr>
              <a:tabLst>
                <a:tab pos="1204913" algn="l"/>
                <a:tab pos="1714500" algn="l"/>
              </a:tabLst>
            </a:pPr>
            <a:r>
              <a:rPr lang="en-US" sz="2400" dirty="0" smtClean="0">
                <a:latin typeface="Arial Black"/>
                <a:cs typeface="Arial Black"/>
              </a:rPr>
              <a:t>	1.  Chance alone cannot explain our 						difference</a:t>
            </a:r>
          </a:p>
          <a:p>
            <a:pPr>
              <a:tabLst>
                <a:tab pos="1204913" algn="l"/>
              </a:tabLst>
            </a:pPr>
            <a:r>
              <a:rPr lang="en-US" sz="2400" dirty="0" smtClean="0">
                <a:latin typeface="Arial Black"/>
                <a:cs typeface="Arial Black"/>
              </a:rPr>
              <a:t>	2.  We must doubt our original hypothesis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0" y="243840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9300" indent="-749300"/>
            <a:r>
              <a:rPr lang="en-US" sz="2400" dirty="0" smtClean="0">
                <a:latin typeface="Arial Black"/>
                <a:cs typeface="Arial Black"/>
              </a:rPr>
              <a:t>SO:  Is their a significant difference between our observed and expected results?</a:t>
            </a:r>
            <a:endParaRPr lang="en-US" sz="2400" dirty="0">
              <a:latin typeface="Arial Black"/>
              <a:cs typeface="Arial Black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3269397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749300" algn="l"/>
              </a:tabLst>
            </a:pPr>
            <a:r>
              <a:rPr lang="en-US" sz="2400" dirty="0" smtClean="0">
                <a:latin typeface="Arial Black"/>
                <a:cs typeface="Arial Black"/>
              </a:rPr>
              <a:t>	So what does this mean?</a:t>
            </a:r>
            <a:endParaRPr lang="en-US" sz="2400" dirty="0">
              <a:latin typeface="Arial Black"/>
              <a:cs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34168970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586</TotalTime>
  <Words>299</Words>
  <Application>Microsoft Macintosh PowerPoint</Application>
  <PresentationFormat>On-screen Show (4:3)</PresentationFormat>
  <Paragraphs>146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Thomas Jefferson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Thomas</dc:creator>
  <cp:lastModifiedBy>Scott Thomas</cp:lastModifiedBy>
  <cp:revision>23</cp:revision>
  <dcterms:created xsi:type="dcterms:W3CDTF">2013-11-18T13:39:39Z</dcterms:created>
  <dcterms:modified xsi:type="dcterms:W3CDTF">2017-01-27T14:25:28Z</dcterms:modified>
</cp:coreProperties>
</file>